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7" r:id="rId5"/>
    <p:sldId id="301" r:id="rId6"/>
    <p:sldId id="283" r:id="rId7"/>
    <p:sldId id="257" r:id="rId8"/>
    <p:sldId id="289" r:id="rId9"/>
    <p:sldId id="296" r:id="rId10"/>
    <p:sldId id="290" r:id="rId11"/>
    <p:sldId id="299" r:id="rId12"/>
    <p:sldId id="300" r:id="rId13"/>
    <p:sldId id="267" r:id="rId14"/>
    <p:sldId id="264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3" autoAdjust="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 smtClean="0"/>
              <a:t>Klepnutím lze upravit styly předlohy textu.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cs-CZ" noProof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noProof="0" smtClean="0"/>
              <a:t>Klepnutím lze upravit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Klepnutím lze upravit styl předlohy nadpisů.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5400" dirty="0" smtClean="0"/>
              <a:t>PŘIJÍMACÍ ŘÍZENÍ na SŠ, SOU a OU </a:t>
            </a:r>
            <a:endParaRPr lang="en-US" sz="5400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000" dirty="0" smtClean="0"/>
              <a:t>2020/2021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rial view of spiral staircase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CESTA K MATURITĚ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 block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640826"/>
            <a:ext cx="6626942" cy="17206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GYMNÁZIUM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LYCEUM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4 LETÝ UČEBNÍ OBOR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3 LETÝ UČEBNÍ OBOR + MATURITNÍ NÁSTAVBA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endParaRPr lang="cs-CZ" dirty="0"/>
          </a:p>
          <a:p>
            <a:r>
              <a:rPr lang="cs-CZ" dirty="0"/>
              <a:t>Gymnázium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521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3" name="Content Placeholder 82" descr="Bell">
            <a:extLst>
              <a:ext uri="{FF2B5EF4-FFF2-40B4-BE49-F238E27FC236}">
                <a16:creationId xmlns:a16="http://schemas.microsoft.com/office/drawing/2014/main" id="{604095CF-E62F-46A4-A86C-5F465AE6E2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74410" y="801330"/>
            <a:ext cx="548640" cy="548640"/>
          </a:xfrm>
        </p:spPr>
      </p:pic>
      <p:sp>
        <p:nvSpPr>
          <p:cNvPr id="87" name="Text Placeholder 86" descr="content block 1">
            <a:extLst>
              <a:ext uri="{FF2B5EF4-FFF2-40B4-BE49-F238E27FC236}">
                <a16:creationId xmlns:a16="http://schemas.microsoft.com/office/drawing/2014/main" id="{1F4C9CA2-B224-40CD-8DB2-CAE478D23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465007"/>
            <a:ext cx="2377440" cy="4621472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STUDIJNÍ PŘEDPOKLADY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intelektové (schopnost se učit, zpracovat informace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volní (píle, úsilí)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studijní návyky 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existují testy studijních předpokladů (např. SCIO)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další testy na volbu povolání: </a:t>
            </a:r>
            <a:r>
              <a:rPr lang="cs-CZ" sz="1600" b="1" dirty="0" err="1" smtClean="0">
                <a:latin typeface="+mj-lt"/>
              </a:rPr>
              <a:t>Pedagogicko</a:t>
            </a:r>
            <a:r>
              <a:rPr lang="cs-CZ" sz="1600" b="1" dirty="0" smtClean="0">
                <a:latin typeface="+mj-lt"/>
              </a:rPr>
              <a:t>-psych. poradna, Informační a poradenské středisko při  ÚP</a:t>
            </a:r>
            <a:endParaRPr lang="en-US" sz="1600" b="1" dirty="0">
              <a:latin typeface="+mj-lt"/>
            </a:endParaRPr>
          </a:p>
        </p:txBody>
      </p:sp>
      <p:pic>
        <p:nvPicPr>
          <p:cNvPr id="95" name="Content Placeholder 94" descr="Microscope">
            <a:extLst>
              <a:ext uri="{FF2B5EF4-FFF2-40B4-BE49-F238E27FC236}">
                <a16:creationId xmlns:a16="http://schemas.microsoft.com/office/drawing/2014/main" id="{96991F60-484C-4906-ADB8-676435D3D6E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725117" y="802122"/>
            <a:ext cx="547688" cy="547688"/>
          </a:xfrm>
        </p:spPr>
      </p:pic>
      <p:sp>
        <p:nvSpPr>
          <p:cNvPr id="88" name="Text Placeholder 87" descr="content block 2">
            <a:extLst>
              <a:ext uri="{FF2B5EF4-FFF2-40B4-BE49-F238E27FC236}">
                <a16:creationId xmlns:a16="http://schemas.microsoft.com/office/drawing/2014/main" id="{D01EBAE5-B81D-4150-B62C-F56241C55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1465006"/>
            <a:ext cx="2377440" cy="4621472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JAK NA TO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zjistit, jak na tom jsem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příprava: doma, přípravka na ZŠ, SŠ, SCIO..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porovnání: zkusit si zkoušky nanečisto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trénovat zvládání stresu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 smtClean="0">
                <a:latin typeface="+mj-lt"/>
              </a:rPr>
              <a:t>povzbuzení: „Věřím ti….“</a:t>
            </a:r>
            <a:endParaRPr lang="en-US" sz="1600" b="1" dirty="0">
              <a:latin typeface="+mj-lt"/>
            </a:endParaRPr>
          </a:p>
        </p:txBody>
      </p:sp>
      <p:pic>
        <p:nvPicPr>
          <p:cNvPr id="97" name="Content Placeholder 96" descr="Pencil">
            <a:extLst>
              <a:ext uri="{FF2B5EF4-FFF2-40B4-BE49-F238E27FC236}">
                <a16:creationId xmlns:a16="http://schemas.microsoft.com/office/drawing/2014/main" id="{40D9C27B-A51D-4036-B3F9-56081BD60AB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68281" y="791496"/>
            <a:ext cx="548640" cy="548640"/>
          </a:xfrm>
        </p:spPr>
      </p:pic>
      <p:sp>
        <p:nvSpPr>
          <p:cNvPr id="90" name="Text Placeholder 89" descr="content block 3">
            <a:extLst>
              <a:ext uri="{FF2B5EF4-FFF2-40B4-BE49-F238E27FC236}">
                <a16:creationId xmlns:a16="http://schemas.microsoft.com/office/drawing/2014/main" id="{AC38A326-FA47-4BD6-B27D-DEB6A4485A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4" y="1484671"/>
            <a:ext cx="2869421" cy="4601808"/>
          </a:xfrm>
        </p:spPr>
        <p:txBody>
          <a:bodyPr/>
          <a:lstStyle/>
          <a:p>
            <a:pPr algn="ctr"/>
            <a:r>
              <a:rPr lang="cs-CZ" sz="1600" b="1" dirty="0" smtClean="0">
                <a:latin typeface="+mj-lt"/>
              </a:rPr>
              <a:t>DŮLEŽITÉ ADRESY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atlasskolstvi.cz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http</a:t>
            </a:r>
            <a:r>
              <a:rPr lang="cs-CZ" sz="1600" b="1" dirty="0">
                <a:latin typeface="+mj-lt"/>
              </a:rPr>
              <a:t>://www.msmt.cz/vzdelavani/stredni-vzdelavani/prijimani-na-stredni-skoly-a-konzervatore </a:t>
            </a: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scio.cz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 www.</a:t>
            </a:r>
            <a:r>
              <a:rPr lang="cs-CZ" sz="1600" b="1" dirty="0" err="1" smtClean="0">
                <a:latin typeface="+mj-lt"/>
              </a:rPr>
              <a:t>cermat.cz</a:t>
            </a:r>
            <a:r>
              <a:rPr lang="cs-CZ" sz="1600" b="1" dirty="0" smtClean="0">
                <a:latin typeface="+mj-lt"/>
              </a:rPr>
              <a:t> </a:t>
            </a:r>
            <a:endParaRPr lang="cs-CZ" sz="16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1600" b="1" dirty="0" smtClean="0">
                <a:latin typeface="+mj-lt"/>
              </a:rPr>
              <a:t>http</a:t>
            </a:r>
            <a:r>
              <a:rPr lang="cs-CZ" sz="1600" b="1" dirty="0">
                <a:latin typeface="+mj-lt"/>
              </a:rPr>
              <a:t>://www.msk.cz/cz/skolstvi/prijimaci-rizeni-40530/ </a:t>
            </a:r>
          </a:p>
          <a:p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Zástupný symbol pro obrázek 3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3" name="Nadpis 3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Zástupný symbol pro text 3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6" name="Zástupný symbol pro text 3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Zástupný symbol pro text 3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8" name="Zástupný symbol pro text 3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9" name="Zástupný symbol pro obsah 3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0" name="Zástupný symbol pro obsah 3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" name="Zástupný symbol pro obsah 4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2" name="Zástupný symbol pro obsah 4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1" y="152400"/>
            <a:ext cx="12192000" cy="6858000"/>
          </a:xfrm>
          <a:prstGeom prst="rect">
            <a:avLst/>
          </a:prstGeom>
        </p:spPr>
      </p:pic>
      <p:sp>
        <p:nvSpPr>
          <p:cNvPr id="43" name="TextovéPole 42"/>
          <p:cNvSpPr txBox="1"/>
          <p:nvPr/>
        </p:nvSpPr>
        <p:spPr>
          <a:xfrm>
            <a:off x="403123" y="993058"/>
            <a:ext cx="11816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sz="3600" b="1" dirty="0" smtClean="0">
              <a:solidFill>
                <a:schemeClr val="bg1"/>
              </a:solidFill>
              <a:latin typeface="+mj-lt"/>
            </a:endParaRPr>
          </a:p>
          <a:p>
            <a:endParaRPr lang="cs-CZ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KONZULTACE: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E-MAIL: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valentina.srkalova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@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zakovska</a:t>
            </a: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-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havirov.cz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  <a:latin typeface="+mj-lt"/>
              </a:rPr>
              <a:t> OSOBNÍ SETKÁNÍ PO PŘEDCHOZÍ DOMLUVĚ</a:t>
            </a:r>
          </a:p>
          <a:p>
            <a:endParaRPr lang="cs-CZ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400" b="1" dirty="0" smtClean="0">
                <a:solidFill>
                  <a:schemeClr val="bg1"/>
                </a:solidFill>
                <a:latin typeface="+mj-lt"/>
              </a:rPr>
              <a:t>DĚKUJI ZA POZORNOST</a:t>
            </a:r>
          </a:p>
          <a:p>
            <a:r>
              <a:rPr lang="cs-CZ" sz="2400" dirty="0" smtClean="0">
                <a:solidFill>
                  <a:schemeClr val="bg1"/>
                </a:solidFill>
                <a:latin typeface="+mj-lt"/>
              </a:rPr>
              <a:t>Mgr. Valentina </a:t>
            </a:r>
            <a:r>
              <a:rPr lang="cs-CZ" sz="2400" dirty="0" err="1" smtClean="0">
                <a:solidFill>
                  <a:schemeClr val="bg1"/>
                </a:solidFill>
                <a:latin typeface="+mj-lt"/>
              </a:rPr>
              <a:t>Srkalová</a:t>
            </a:r>
            <a:endParaRPr lang="cs-CZ" sz="24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197707"/>
            <a:ext cx="10815864" cy="675503"/>
          </a:xfrm>
        </p:spPr>
        <p:txBody>
          <a:bodyPr/>
          <a:lstStyle/>
          <a:p>
            <a:pPr algn="ctr"/>
            <a:r>
              <a:rPr lang="cs-CZ" sz="3600" b="1" dirty="0" smtClean="0"/>
              <a:t>KRITÉRIA PŘIJÍMACÍHO ŘÍZENÍ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3186" y="906162"/>
            <a:ext cx="10815864" cy="5270801"/>
          </a:xfrm>
        </p:spPr>
        <p:txBody>
          <a:bodyPr>
            <a:normAutofit fontScale="92500"/>
          </a:bodyPr>
          <a:lstStyle/>
          <a:p>
            <a:pPr algn="just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Jsou v pravomoci ředitele střední školy.</a:t>
            </a:r>
          </a:p>
          <a:p>
            <a:pPr algn="just"/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Zveřejní je na webu školy nejpozději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 31.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pt-B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1. 20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21.</a:t>
            </a:r>
          </a:p>
          <a:p>
            <a:pPr algn="just"/>
            <a:r>
              <a:rPr lang="cs-CZ" b="1" dirty="0" smtClean="0">
                <a:latin typeface="+mj-lt"/>
              </a:rPr>
              <a:t>Letos může ředitel střední školy u 4letých maturitních oborů rozhodnout, zda využije jednotné přijímací zkoušky nebo je nahradí školní zkouškou. </a:t>
            </a:r>
            <a:endParaRPr lang="cs-CZ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just"/>
            <a:r>
              <a:rPr lang="cs-CZ" b="1" dirty="0" smtClean="0">
                <a:latin typeface="+mj-lt"/>
              </a:rPr>
              <a:t>Ředitel školy může také rozhodnout, zda zkoušky uplatní, nebo se vůbec konat nebudou a o přijetí se bude rozhodovat na základě jiných kritérií v případě, že škola obdrží počet přihlášek ke studiu do konkrétního oboru nepřevyšující plánovaný počet přijímaných. Rozhodnutí o nekonání přijímaček škola zveřejnění na školním webu nejpozději do 8. března.</a:t>
            </a:r>
          </a:p>
          <a:p>
            <a:pPr algn="just"/>
            <a:r>
              <a:rPr lang="cs-CZ" b="1" dirty="0" smtClean="0">
                <a:latin typeface="+mj-lt"/>
              </a:rPr>
              <a:t>Vysvědčení za 2. pololetí </a:t>
            </a:r>
            <a:r>
              <a:rPr lang="cs-CZ" b="1" dirty="0" err="1" smtClean="0">
                <a:latin typeface="+mj-lt"/>
              </a:rPr>
              <a:t>šk</a:t>
            </a:r>
            <a:r>
              <a:rPr lang="cs-CZ" b="1" dirty="0" smtClean="0">
                <a:latin typeface="+mj-lt"/>
              </a:rPr>
              <a:t>. r. 2019/2020 nebude zahrnuto do kritérií pro přijetí ke studiu na střední škole. Mohou však být posuzována vysvědčení i z nižších ročníků.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4000" b="1" dirty="0" smtClean="0"/>
              <a:t>JEDNOTNÁ ZKOUŠKA </a:t>
            </a:r>
            <a:endParaRPr lang="en-US" sz="40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5" y="2717803"/>
            <a:ext cx="3657600" cy="3673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Zajišťuje </a:t>
            </a:r>
            <a:r>
              <a:rPr lang="cs-CZ" sz="2000" b="1" dirty="0">
                <a:latin typeface="+mj-lt"/>
              </a:rPr>
              <a:t>Centrum (</a:t>
            </a:r>
            <a:r>
              <a:rPr lang="cs-CZ" sz="2000" b="1" dirty="0" err="1">
                <a:latin typeface="+mj-lt"/>
              </a:rPr>
              <a:t>Cermat</a:t>
            </a:r>
            <a:r>
              <a:rPr lang="cs-CZ" sz="2000" b="1" dirty="0" smtClean="0">
                <a:latin typeface="+mj-lt"/>
              </a:rPr>
              <a:t>).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Český </a:t>
            </a:r>
            <a:r>
              <a:rPr lang="cs-CZ" sz="2000" b="1" dirty="0">
                <a:latin typeface="+mj-lt"/>
              </a:rPr>
              <a:t>jazyk – 60 </a:t>
            </a:r>
            <a:r>
              <a:rPr lang="cs-CZ" sz="2000" b="1" dirty="0" smtClean="0">
                <a:latin typeface="+mj-lt"/>
              </a:rPr>
              <a:t>minut.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Matematika </a:t>
            </a:r>
            <a:r>
              <a:rPr lang="cs-CZ" sz="2000" b="1" dirty="0">
                <a:latin typeface="+mj-lt"/>
              </a:rPr>
              <a:t>- 70 </a:t>
            </a:r>
            <a:r>
              <a:rPr lang="cs-CZ" sz="2000" b="1" dirty="0" smtClean="0">
                <a:latin typeface="+mj-lt"/>
              </a:rPr>
              <a:t>minut. 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Žák </a:t>
            </a:r>
            <a:r>
              <a:rPr lang="cs-CZ" sz="2000" b="1" dirty="0">
                <a:latin typeface="+mj-lt"/>
              </a:rPr>
              <a:t>ji může </a:t>
            </a:r>
            <a:r>
              <a:rPr lang="cs-CZ" sz="2000" b="1" dirty="0" smtClean="0">
                <a:latin typeface="+mj-lt"/>
              </a:rPr>
              <a:t>konat dvakrát </a:t>
            </a:r>
            <a:r>
              <a:rPr lang="cs-CZ" sz="2000" b="1" dirty="0">
                <a:latin typeface="+mj-lt"/>
              </a:rPr>
              <a:t>– započte se mu lepší výsledek.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1. termínu bude žák zkoušku konat na škole uvedené na přihlášce na 1. místě. 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/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70081" y="2669060"/>
            <a:ext cx="3921701" cy="3952878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JEDNOTNÁ ZKOUŠKA NEBUDE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 </a:t>
            </a:r>
            <a:r>
              <a:rPr lang="cs-CZ" sz="2000" b="1" dirty="0">
                <a:latin typeface="+mj-lt"/>
              </a:rPr>
              <a:t>dalších kolech přijímacího </a:t>
            </a:r>
            <a:r>
              <a:rPr lang="cs-CZ" sz="2000" b="1" dirty="0" smtClean="0">
                <a:latin typeface="+mj-lt"/>
              </a:rPr>
              <a:t>řízení.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U </a:t>
            </a:r>
            <a:r>
              <a:rPr lang="cs-CZ" sz="2000" b="1" dirty="0">
                <a:latin typeface="+mj-lt"/>
              </a:rPr>
              <a:t>oborů vzdělání s talentovou </a:t>
            </a:r>
            <a:r>
              <a:rPr lang="cs-CZ" sz="2000" b="1" dirty="0" smtClean="0">
                <a:latin typeface="+mj-lt"/>
              </a:rPr>
              <a:t>zkouškou.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Výjimku </a:t>
            </a:r>
            <a:r>
              <a:rPr lang="cs-CZ" sz="2000" b="1" dirty="0">
                <a:latin typeface="+mj-lt"/>
              </a:rPr>
              <a:t>tvoří Gymnázium se sportovní přípravou -je zde talentová i jednotná zkouška. </a:t>
            </a:r>
            <a:endParaRPr lang="cs-CZ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U tříletých učebních oborů (obory </a:t>
            </a:r>
            <a:r>
              <a:rPr lang="cs-CZ" sz="2000" b="1" dirty="0">
                <a:latin typeface="+mj-lt"/>
              </a:rPr>
              <a:t>s </a:t>
            </a:r>
            <a:r>
              <a:rPr lang="cs-CZ" sz="2000" b="1" dirty="0" smtClean="0">
                <a:latin typeface="+mj-lt"/>
              </a:rPr>
              <a:t>vyučením) jsou </a:t>
            </a:r>
            <a:r>
              <a:rPr lang="cs-CZ" sz="2000" b="1" dirty="0">
                <a:latin typeface="+mj-lt"/>
              </a:rPr>
              <a:t>obvykle uchazeči přijímáni na základě studijních výsledků v základní </a:t>
            </a:r>
            <a:r>
              <a:rPr lang="cs-CZ" sz="2000" b="1" dirty="0" smtClean="0">
                <a:latin typeface="+mj-lt"/>
              </a:rPr>
              <a:t>škole.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904568"/>
            <a:ext cx="8048699" cy="983226"/>
          </a:xfrm>
        </p:spPr>
        <p:txBody>
          <a:bodyPr/>
          <a:lstStyle/>
          <a:p>
            <a:pPr algn="ctr"/>
            <a:r>
              <a:rPr lang="cs-CZ" sz="3200" b="1" dirty="0" smtClean="0"/>
              <a:t>INFORMACE, PREZENTAČNÍ AKCE</a:t>
            </a:r>
            <a:endParaRPr lang="en-US" sz="3200" b="1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44335" y="1902542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296" y="2418735"/>
            <a:ext cx="3618271" cy="391323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třídní učitelka, výchovná </a:t>
            </a:r>
            <a:r>
              <a:rPr lang="cs-CZ" sz="2000" b="1" dirty="0" smtClean="0">
                <a:latin typeface="+mj-lt"/>
              </a:rPr>
              <a:t>poradkyně,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IPS – Informační poradenské středisko při Úřadu práce Havířov, kontaktní osoba </a:t>
            </a:r>
            <a:r>
              <a:rPr lang="cs-CZ" sz="2000" b="1" dirty="0" err="1" smtClean="0">
                <a:latin typeface="+mj-lt"/>
              </a:rPr>
              <a:t>Mgr.J.Tichá</a:t>
            </a:r>
            <a:r>
              <a:rPr lang="cs-CZ" sz="2000" b="1" dirty="0" smtClean="0">
                <a:latin typeface="+mj-lt"/>
              </a:rPr>
              <a:t> (T: </a:t>
            </a:r>
            <a:r>
              <a:rPr lang="de-DE" sz="2000" b="1" dirty="0" smtClean="0">
                <a:latin typeface="+mj-lt"/>
              </a:rPr>
              <a:t>420 </a:t>
            </a:r>
            <a:r>
              <a:rPr lang="de-DE" sz="2000" b="1" dirty="0">
                <a:latin typeface="+mj-lt"/>
              </a:rPr>
              <a:t>950 126 </a:t>
            </a:r>
            <a:r>
              <a:rPr lang="de-DE" sz="2000" b="1" dirty="0" smtClean="0">
                <a:latin typeface="+mj-lt"/>
              </a:rPr>
              <a:t>747</a:t>
            </a:r>
            <a:r>
              <a:rPr lang="cs-CZ" sz="2000" b="1" dirty="0" smtClean="0">
                <a:latin typeface="+mj-lt"/>
              </a:rPr>
              <a:t>, </a:t>
            </a:r>
            <a:r>
              <a:rPr lang="de-DE" sz="2000" b="1" dirty="0" smtClean="0">
                <a:latin typeface="+mj-lt"/>
              </a:rPr>
              <a:t> </a:t>
            </a:r>
            <a:r>
              <a:rPr lang="cs-CZ" sz="2000" b="1" dirty="0" smtClean="0">
                <a:latin typeface="+mj-lt"/>
              </a:rPr>
              <a:t>M: </a:t>
            </a:r>
            <a:r>
              <a:rPr lang="de-DE" sz="2000" b="1" dirty="0" smtClean="0">
                <a:latin typeface="+mj-lt"/>
              </a:rPr>
              <a:t>jitka.ticha@uradprace.cz</a:t>
            </a:r>
            <a:r>
              <a:rPr lang="cs-CZ" sz="2000" b="1" dirty="0" smtClean="0">
                <a:latin typeface="+mj-lt"/>
              </a:rPr>
              <a:t>),</a:t>
            </a:r>
            <a:endParaRPr lang="cs-CZ" sz="20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tištěné Atlasy </a:t>
            </a:r>
            <a:r>
              <a:rPr lang="cs-CZ" sz="2000" b="1" dirty="0" smtClean="0">
                <a:latin typeface="+mj-lt"/>
              </a:rPr>
              <a:t>škol,</a:t>
            </a:r>
            <a:endParaRPr lang="cs-CZ" sz="2000" b="1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 dny </a:t>
            </a:r>
            <a:r>
              <a:rPr lang="cs-CZ" sz="2000" b="1" dirty="0">
                <a:latin typeface="+mj-lt"/>
              </a:rPr>
              <a:t>otevřených dveří – na webech škol </a:t>
            </a:r>
            <a:r>
              <a:rPr lang="cs-CZ" sz="2000" b="1" dirty="0" smtClean="0">
                <a:latin typeface="+mj-lt"/>
              </a:rPr>
              <a:t>.</a:t>
            </a:r>
            <a:endParaRPr lang="cs-CZ" sz="2000" b="1" dirty="0">
              <a:latin typeface="+mj-lt"/>
            </a:endParaRPr>
          </a:p>
          <a:p>
            <a:endParaRPr lang="en-US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74806" y="1873046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408903"/>
            <a:ext cx="4147842" cy="3677575"/>
          </a:xfrm>
        </p:spPr>
        <p:txBody>
          <a:bodyPr/>
          <a:lstStyle/>
          <a:p>
            <a:r>
              <a:rPr lang="cs-CZ" sz="2000" b="1" dirty="0" smtClean="0">
                <a:latin typeface="+mj-lt"/>
              </a:rPr>
              <a:t>KAM ZA VZDĚLÁNÍM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+mj-lt"/>
              </a:rPr>
              <a:t>prezentační akce SŠ na ZŠ Žákovská dne 26. 1. 2021 (uskutečnění bude záviset na aktuální epidemiologické situaci</a:t>
            </a:r>
            <a:r>
              <a:rPr lang="cs-CZ" sz="2000" b="1" dirty="0" smtClean="0">
                <a:latin typeface="+mj-lt"/>
              </a:rPr>
              <a:t>).</a:t>
            </a:r>
            <a:endParaRPr lang="en-US" sz="2000" b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098890" cy="698090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ODEVZDÁNÍ PŘIHLÁŠEK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2786" y="4306529"/>
            <a:ext cx="6744929" cy="1746418"/>
          </a:xfrm>
        </p:spPr>
        <p:txBody>
          <a:bodyPr/>
          <a:lstStyle/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UMĚLECKÉ ŠKOLY A SPORTOVNÍ GYMNÁZIA </a:t>
            </a:r>
            <a:endParaRPr lang="cs-CZ" sz="2000" b="1" dirty="0">
              <a:solidFill>
                <a:schemeClr val="bg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do 30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. listopadu 2020,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p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řijímací 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řízení bude od 2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. 1</a:t>
            </a:r>
            <a:r>
              <a:rPr lang="pl-PL" sz="2000" dirty="0">
                <a:solidFill>
                  <a:schemeClr val="bg1"/>
                </a:solidFill>
                <a:latin typeface="+mj-lt"/>
              </a:rPr>
              <a:t>. do </a:t>
            </a:r>
            <a:r>
              <a:rPr lang="pl-PL" sz="2000" dirty="0" smtClean="0">
                <a:solidFill>
                  <a:schemeClr val="bg1"/>
                </a:solidFill>
                <a:latin typeface="+mj-lt"/>
              </a:rPr>
              <a:t>31. 1. 2021. </a:t>
            </a:r>
            <a:endParaRPr lang="pl-PL" sz="2000" dirty="0">
              <a:solidFill>
                <a:schemeClr val="bg1"/>
              </a:solidFill>
              <a:latin typeface="+mj-lt"/>
            </a:endParaRPr>
          </a:p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OSTATNÍ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ŠKOLY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 přihlášky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do 1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. března 2021, přijímací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řízení bude v dubnu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2021.</a:t>
            </a:r>
            <a:r>
              <a:rPr lang="cs-CZ" sz="2000" dirty="0" smtClean="0">
                <a:latin typeface="+mj-lt"/>
              </a:rPr>
              <a:t>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9" y="3765756"/>
            <a:ext cx="7482348" cy="491612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TERMÍNY JEDNOTNÉ PŘIJÍMACÍ ZKOUŠKY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955" y="4149213"/>
            <a:ext cx="7108722" cy="2182760"/>
          </a:xfrm>
        </p:spPr>
        <p:txBody>
          <a:bodyPr/>
          <a:lstStyle/>
          <a:p>
            <a:pPr marL="457200" indent="-457200"/>
            <a:endParaRPr lang="cs-CZ" sz="2000" b="1" dirty="0">
              <a:latin typeface="+mj-lt"/>
            </a:endParaRPr>
          </a:p>
          <a:p>
            <a:pPr marL="457200" indent="-457200"/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12. dubna 2021		2. 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13. dubna 2021 </a:t>
            </a:r>
            <a:endParaRPr lang="cs-CZ" sz="2000" dirty="0">
              <a:solidFill>
                <a:schemeClr val="bg1"/>
              </a:solidFill>
              <a:latin typeface="+mj-lt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+mj-lt"/>
              </a:rPr>
              <a:t>6letá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a 8letá gymnázia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a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5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dubna 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202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pt-BR" sz="2000" dirty="0" smtClean="0">
                <a:solidFill>
                  <a:schemeClr val="bg1"/>
                </a:solidFill>
                <a:latin typeface="+mj-lt"/>
              </a:rPr>
              <a:t> </a:t>
            </a:r>
            <a:endParaRPr lang="pt-BR" sz="2000" dirty="0">
              <a:solidFill>
                <a:schemeClr val="bg1"/>
              </a:solidFill>
              <a:latin typeface="+mj-lt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+mj-lt"/>
              </a:rPr>
              <a:t>Náhradní termín: </a:t>
            </a:r>
            <a:endParaRPr lang="cs-CZ" sz="20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1.termín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12.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května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2021 		2.termín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: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13. </a:t>
            </a:r>
            <a:r>
              <a:rPr lang="cs-CZ" sz="2000" dirty="0">
                <a:solidFill>
                  <a:schemeClr val="bg1"/>
                </a:solidFill>
                <a:latin typeface="+mj-lt"/>
              </a:rPr>
              <a:t>května </a:t>
            </a:r>
            <a:r>
              <a:rPr lang="cs-CZ" sz="2000" dirty="0" smtClean="0">
                <a:solidFill>
                  <a:schemeClr val="bg1"/>
                </a:solidFill>
                <a:latin typeface="+mj-lt"/>
              </a:rPr>
              <a:t>2021 </a:t>
            </a:r>
            <a:endParaRPr lang="cs-CZ" sz="2000" dirty="0">
              <a:solidFill>
                <a:schemeClr val="bg1"/>
              </a:solidFill>
              <a:latin typeface="+mj-lt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3785420"/>
            <a:ext cx="5005614" cy="580103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bg1"/>
                </a:solidFill>
              </a:rPr>
              <a:t>PŘIHLÁŠKY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4" name="Text Placeholder 33" descr="slide content">
            <a:extLst>
              <a:ext uri="{FF2B5EF4-FFF2-40B4-BE49-F238E27FC236}">
                <a16:creationId xmlns:a16="http://schemas.microsoft.com/office/drawing/2014/main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987" y="4345858"/>
            <a:ext cx="7374194" cy="201561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Každý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žák má nárok podat dvě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přihlášky v 1. kole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(vytiskneme ve škole)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+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dostane 1 zápisový lístek.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Druhé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kolo nemá počet přihlášek omezen. 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 Přílohy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: potvrzení z PPP, zdravotní –ZPS, diplomy ze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soutěží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(jen </a:t>
            </a:r>
            <a:r>
              <a:rPr lang="cs-CZ" sz="2000" b="1" dirty="0">
                <a:solidFill>
                  <a:schemeClr val="bg1"/>
                </a:solidFill>
                <a:latin typeface="+mj-lt"/>
              </a:rPr>
              <a:t>ty, které ředitel střední školy dá do 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</a:rPr>
              <a:t>kritérií ).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5637415"/>
          </a:xfrm>
        </p:spPr>
        <p:txBody>
          <a:bodyPr/>
          <a:lstStyle/>
          <a:p>
            <a:pPr lvl="0"/>
            <a:r>
              <a:rPr lang="cs-CZ" sz="3200" b="1" dirty="0" smtClean="0">
                <a:latin typeface="Century" pitchFamily="18" charset="0"/>
              </a:rPr>
              <a:t>VYPLNĚNÍ PŘIHLÁŠKY NA SŠ</a:t>
            </a: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>- </a:t>
            </a:r>
            <a:r>
              <a:rPr lang="cs-CZ" dirty="0" smtClean="0">
                <a:latin typeface="Century" pitchFamily="18" charset="0"/>
              </a:rPr>
              <a:t>Vybrat 2 střední školy (nebo 1 SŠ a 2 obory). Na 1. místě uvést SŠ, ve které bude žák dělat </a:t>
            </a:r>
            <a:r>
              <a:rPr lang="cs-CZ" dirty="0" err="1" smtClean="0">
                <a:latin typeface="Century" pitchFamily="18" charset="0"/>
              </a:rPr>
              <a:t>přij</a:t>
            </a:r>
            <a:r>
              <a:rPr lang="cs-CZ" dirty="0" smtClean="0">
                <a:latin typeface="Century" pitchFamily="18" charset="0"/>
              </a:rPr>
              <a:t>. zkoušky v 1. termínu. Vyplnit tiskopis a odevzdat výchovné poradkyni </a:t>
            </a:r>
            <a:r>
              <a:rPr lang="cs-CZ" b="1" dirty="0" smtClean="0">
                <a:latin typeface="Century" pitchFamily="18" charset="0"/>
              </a:rPr>
              <a:t>(nejpozději do 29.1. 2021)</a:t>
            </a:r>
            <a:r>
              <a:rPr lang="cs-CZ" dirty="0" smtClean="0">
                <a:latin typeface="Century" pitchFamily="18" charset="0"/>
              </a:rPr>
              <a:t>.</a:t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/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>- VP vytiskne každému 2 přihlášky, potvrdí a předá žákovi.</a:t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>Zákonný zástupce doplní přední část přihlášky (datum, podpisy).</a:t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/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>- Pokud to SŠ vyžaduje, je nutné lékařské potvrzení na přihlášce nebo </a:t>
            </a:r>
            <a:r>
              <a:rPr lang="cs-CZ" dirty="0" smtClean="0">
                <a:latin typeface="Century" pitchFamily="18" charset="0"/>
              </a:rPr>
              <a:t>na samostatném </a:t>
            </a:r>
            <a:r>
              <a:rPr lang="cs-CZ" dirty="0" smtClean="0">
                <a:latin typeface="Century" pitchFamily="18" charset="0"/>
              </a:rPr>
              <a:t>tiskopisu potvrzujícím zdravotní způsobilost.</a:t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/>
            </a:r>
            <a:br>
              <a:rPr lang="cs-CZ" dirty="0" smtClean="0">
                <a:latin typeface="Century" pitchFamily="18" charset="0"/>
              </a:rPr>
            </a:br>
            <a:r>
              <a:rPr lang="cs-CZ" dirty="0" smtClean="0">
                <a:latin typeface="Century" pitchFamily="18" charset="0"/>
              </a:rPr>
              <a:t>- Doručit přihlášky na příslušné SŠ - </a:t>
            </a:r>
            <a:r>
              <a:rPr lang="cs-CZ" b="1" u="sng" dirty="0" smtClean="0">
                <a:latin typeface="Century" pitchFamily="18" charset="0"/>
              </a:rPr>
              <a:t>nejpozději do 1. 3. 2021 – zajistí zákonný zástupce žáka.</a:t>
            </a:r>
            <a:r>
              <a:rPr lang="cs-CZ" dirty="0" smtClean="0">
                <a:latin typeface="Century" pitchFamily="18" charset="0"/>
              </a:rPr>
              <a:t/>
            </a:r>
            <a:br>
              <a:rPr lang="cs-CZ" dirty="0" smtClean="0">
                <a:latin typeface="Century" pitchFamily="18" charset="0"/>
              </a:rPr>
            </a:br>
            <a:r>
              <a:rPr lang="cs-CZ" sz="3200" dirty="0" smtClean="0">
                <a:latin typeface="Century" pitchFamily="18" charset="0"/>
              </a:rPr>
              <a:t/>
            </a:r>
            <a:br>
              <a:rPr lang="cs-CZ" sz="3200" dirty="0" smtClean="0">
                <a:latin typeface="Century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186" y="0"/>
            <a:ext cx="10815864" cy="6857999"/>
          </a:xfrm>
        </p:spPr>
        <p:txBody>
          <a:bodyPr/>
          <a:lstStyle/>
          <a:p>
            <a:pPr lvl="0"/>
            <a:r>
              <a:rPr lang="cs-CZ" sz="3200" b="1" dirty="0" smtClean="0">
                <a:latin typeface="Century" pitchFamily="18" charset="0"/>
              </a:rPr>
              <a:t>ZÁPISOVÝ LÍSTEK</a:t>
            </a:r>
            <a:br>
              <a:rPr lang="cs-CZ" sz="3200" b="1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Žáci obdrží do 15. 3. 2021.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Po přijetí na SŠ odevzdat (zaslat nebo předat řediteli SŠ) vyplněný zápisový lístek  - </a:t>
            </a:r>
            <a:r>
              <a:rPr lang="cs-CZ" sz="2800" b="1" u="sng" dirty="0" smtClean="0">
                <a:latin typeface="Century" pitchFamily="18" charset="0"/>
              </a:rPr>
              <a:t>nejpozději do 10 pracovních dnů ode dne zveřejnění výsledků</a:t>
            </a:r>
            <a:r>
              <a:rPr lang="cs-CZ" sz="2800" dirty="0" smtClean="0">
                <a:latin typeface="Century" pitchFamily="18" charset="0"/>
              </a:rPr>
              <a:t>.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</a:t>
            </a:r>
            <a:r>
              <a:rPr lang="cs-CZ" sz="2800" u="sng" dirty="0" smtClean="0">
                <a:latin typeface="Century" pitchFamily="18" charset="0"/>
              </a:rPr>
              <a:t>Zápisový lístek může být uplatněn pouze jednou.</a:t>
            </a:r>
            <a:r>
              <a:rPr lang="cs-CZ" sz="2800" dirty="0" smtClean="0">
                <a:latin typeface="Century" pitchFamily="18" charset="0"/>
              </a:rPr>
              <a:t>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SŠ zveřejní seznam přijatých žáků na webu školy. Nepřijatým uchazečům odešle rozhodnutí o nepřijetí. 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V případě nepřijetí lze podat odvolání k rukám ředitele SŠ.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/>
            </a:r>
            <a:br>
              <a:rPr lang="cs-CZ" sz="2800" dirty="0" smtClean="0">
                <a:latin typeface="Century" pitchFamily="18" charset="0"/>
              </a:rPr>
            </a:br>
            <a:r>
              <a:rPr lang="cs-CZ" sz="2800" dirty="0" smtClean="0">
                <a:latin typeface="Century" pitchFamily="18" charset="0"/>
              </a:rPr>
              <a:t>- Pokud žák nebyl přijat v I. kole, může si ve II. kole podat libovolný počet přihlášek.</a:t>
            </a:r>
            <a:br>
              <a:rPr lang="cs-CZ" sz="2800" dirty="0" smtClean="0">
                <a:latin typeface="Century" pitchFamily="18" charset="0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řijímačky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75C36-314A-42CB-9114-6E0CE4AB273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přijímačky</Template>
  <TotalTime>0</TotalTime>
  <Words>890</Words>
  <Application>Microsoft Office PowerPoint</Application>
  <PresentationFormat>Širokoúhlá obrazovka</PresentationFormat>
  <Paragraphs>85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</vt:lpstr>
      <vt:lpstr>Corbel</vt:lpstr>
      <vt:lpstr>přijímačky</vt:lpstr>
      <vt:lpstr>   PŘIJÍMACÍ ŘÍZENÍ na SŠ, SOU a OU </vt:lpstr>
      <vt:lpstr>KRITÉRIA PŘIJÍMACÍHO ŘÍZENÍ</vt:lpstr>
      <vt:lpstr> JEDNOTNÁ ZKOUŠKA </vt:lpstr>
      <vt:lpstr>INFORMACE, PREZENTAČNÍ AKCE</vt:lpstr>
      <vt:lpstr>TERMÍNY ODEVZDÁNÍ PŘIHLÁŠEK</vt:lpstr>
      <vt:lpstr>TERMÍNY JEDNOTNÉ PŘIJÍMACÍ ZKOUŠKY</vt:lpstr>
      <vt:lpstr>PŘIHLÁŠKY</vt:lpstr>
      <vt:lpstr>VYPLNĚNÍ PŘIHLÁŠKY NA SŠ  - Vybrat 2 střední školy (nebo 1 SŠ a 2 obory). Na 1. místě uvést SŠ, ve které bude žák dělat přij. zkoušky v 1. termínu. Vyplnit tiskopis a odevzdat výchovné poradkyni (nejpozději do 29.1. 2021).  - VP vytiskne každému 2 přihlášky, potvrdí a předá žákovi. Zákonný zástupce doplní přední část přihlášky (datum, podpisy).  - Pokud to SŠ vyžaduje, je nutné lékařské potvrzení na přihlášce nebo na samostatném tiskopisu potvrzujícím zdravotní způsobilost.  - Doručit přihlášky na příslušné SŠ - nejpozději do 1. 3. 2021 – zajistí zákonný zástupce žáka.      </vt:lpstr>
      <vt:lpstr>ZÁPISOVÝ LÍSTEK  - Žáci obdrží do 15. 3. 2021.  - Po přijetí na SŠ odevzdat (zaslat nebo předat řediteli SŠ) vyplněný zápisový lístek  - nejpozději do 10 pracovních dnů ode dne zveřejnění výsledků.   - Zápisový lístek může být uplatněn pouze jednou.   - SŠ zveřejní seznam přijatých žáků na webu školy. Nepřijatým uchazečům odešle rozhodnutí o nepřijetí.   - V případě nepřijetí lze podat odvolání k rukám ředitele SŠ.  - Pokud žák nebyl přijat v I. kole, může si ve II. kole podat libovolný počet přihlášek.  </vt:lpstr>
      <vt:lpstr>CESTA K MATURITĚ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2019-10-15T16:03:43Z</dcterms:created>
  <dcterms:modified xsi:type="dcterms:W3CDTF">2021-01-04T09:10:34Z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