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7" r:id="rId5"/>
    <p:sldId id="260" r:id="rId6"/>
    <p:sldId id="285" r:id="rId7"/>
    <p:sldId id="283" r:id="rId8"/>
    <p:sldId id="257" r:id="rId9"/>
    <p:sldId id="289" r:id="rId10"/>
    <p:sldId id="296" r:id="rId11"/>
    <p:sldId id="290" r:id="rId12"/>
    <p:sldId id="299" r:id="rId13"/>
    <p:sldId id="300" r:id="rId14"/>
    <p:sldId id="267" r:id="rId15"/>
    <p:sldId id="264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3" autoAdjust="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orient="horz" pos="432"/>
        <p:guide pos="3864"/>
        <p:guide pos="408"/>
        <p:guide pos="7272"/>
      </p:guideLst>
    </p:cSldViewPr>
  </p:slideViewPr>
  <p:outlineViewPr>
    <p:cViewPr>
      <p:scale>
        <a:sx n="33" d="100"/>
        <a:sy n="33" d="100"/>
      </p:scale>
      <p:origin x="0" y="20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pPr/>
              <a:t>12/5/2019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xmlns="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xmlns="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cs-CZ" noProof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xmlns="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xmlns="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xmlns="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xmlns="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xmlns="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xmlns="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xmlns="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7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xmlns="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xmlns="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5400" dirty="0" smtClean="0"/>
              <a:t>PŘIJÍMACÍ ŘÍZENÍ na SŠ, SOU a OU </a:t>
            </a:r>
            <a:endParaRPr lang="en-US" sz="5400" dirty="0"/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xmlns="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000" dirty="0" smtClean="0"/>
              <a:t>2019/2020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186" y="0"/>
            <a:ext cx="10815864" cy="6857999"/>
          </a:xfrm>
        </p:spPr>
        <p:txBody>
          <a:bodyPr/>
          <a:lstStyle/>
          <a:p>
            <a:pPr lvl="0"/>
            <a:r>
              <a:rPr lang="cs-CZ" sz="3200" b="1" dirty="0" smtClean="0">
                <a:latin typeface="Century" pitchFamily="18" charset="0"/>
              </a:rPr>
              <a:t>ZÁPISOVÝ LÍSTEK</a:t>
            </a:r>
            <a:br>
              <a:rPr lang="cs-CZ" sz="3200" b="1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/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>- Žáci obdrží do 15.3.2020.</a:t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/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>- Po přijetí na SŠ odevzdat (zaslat nebo předat řediteli SŠ) vyplněný zápisový lístek  - </a:t>
            </a:r>
            <a:r>
              <a:rPr lang="cs-CZ" sz="2800" b="1" u="sng" dirty="0" smtClean="0">
                <a:latin typeface="Century" pitchFamily="18" charset="0"/>
              </a:rPr>
              <a:t>nejpozději do 10 pracovních dnů ode dne zveřejnění výsledků</a:t>
            </a:r>
            <a:r>
              <a:rPr lang="cs-CZ" sz="2800" dirty="0" smtClean="0">
                <a:latin typeface="Century" pitchFamily="18" charset="0"/>
              </a:rPr>
              <a:t>. </a:t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/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>- </a:t>
            </a:r>
            <a:r>
              <a:rPr lang="cs-CZ" sz="2800" u="sng" dirty="0" smtClean="0">
                <a:latin typeface="Century" pitchFamily="18" charset="0"/>
              </a:rPr>
              <a:t>Zápisový lístek může být uplatněn pouze jednou.</a:t>
            </a:r>
            <a:r>
              <a:rPr lang="cs-CZ" sz="2800" dirty="0" smtClean="0">
                <a:latin typeface="Century" pitchFamily="18" charset="0"/>
              </a:rPr>
              <a:t> </a:t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/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>- SŠ zveřejní seznam přijatých žáků na webu školy. Nepřijatým uchazečům odešle rozhodnutí o nepřijetí. </a:t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/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>- V případě nepřijetí lze podat odvolání k rukám ředitele SŠ.</a:t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/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>- Pokud žák nebyl přijat v I. kole, může si ve II. kole podat libovolný počet přihlášek.</a:t>
            </a:r>
            <a:br>
              <a:rPr lang="cs-CZ" sz="2800" dirty="0" smtClean="0">
                <a:latin typeface="Century" pitchFamily="18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rial view of spiral staircase">
            <a:extLst>
              <a:ext uri="{FF2B5EF4-FFF2-40B4-BE49-F238E27FC236}">
                <a16:creationId xmlns:a16="http://schemas.microsoft.com/office/drawing/2014/main" xmlns="" id="{FEB910A3-4C94-4A0C-AC72-88985A7BA9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6" name="Picture Placeholder 5" descr="open book with audience watching play in background">
            <a:extLst>
              <a:ext uri="{FF2B5EF4-FFF2-40B4-BE49-F238E27FC236}">
                <a16:creationId xmlns:a16="http://schemas.microsoft.com/office/drawing/2014/main" xmlns="" id="{F3CDF219-49E5-41A1-BBF1-50A401635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xmlns="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CESTA K MATURITĚ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4" name="Text Placeholder 33" descr="slide content block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640826"/>
            <a:ext cx="6626942" cy="172064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GYMNÁZIUM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LYCEUM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4 LETÝ UČEBNÍ OBOR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3 LETÝ UČEBNÍ OBOR + MATURITNÍ NÁSTAVBA</a:t>
            </a:r>
            <a:endParaRPr lang="cs-CZ" sz="2000" b="1" dirty="0">
              <a:solidFill>
                <a:schemeClr val="bg1"/>
              </a:solidFill>
              <a:latin typeface="+mj-lt"/>
            </a:endParaRPr>
          </a:p>
          <a:p>
            <a:endParaRPr lang="cs-CZ" dirty="0"/>
          </a:p>
          <a:p>
            <a:r>
              <a:rPr lang="cs-CZ" dirty="0"/>
              <a:t>Gymnázium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E4A96D9-2D70-4D9E-B61C-9B23F3FD5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 descr="slide number">
            <a:extLst>
              <a:ext uri="{FF2B5EF4-FFF2-40B4-BE49-F238E27FC236}">
                <a16:creationId xmlns:a16="http://schemas.microsoft.com/office/drawing/2014/main" xmlns="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Open book">
            <a:extLst>
              <a:ext uri="{FF2B5EF4-FFF2-40B4-BE49-F238E27FC236}">
                <a16:creationId xmlns:a16="http://schemas.microsoft.com/office/drawing/2014/main" xmlns="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C2DDD60-EB1C-44D8-84E1-D86EB3558F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521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3" name="Content Placeholder 82" descr="Bell">
            <a:extLst>
              <a:ext uri="{FF2B5EF4-FFF2-40B4-BE49-F238E27FC236}">
                <a16:creationId xmlns:a16="http://schemas.microsoft.com/office/drawing/2014/main" xmlns="" id="{604095CF-E62F-46A4-A86C-5F465AE6E2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74410" y="801330"/>
            <a:ext cx="548640" cy="548640"/>
          </a:xfrm>
        </p:spPr>
      </p:pic>
      <p:sp>
        <p:nvSpPr>
          <p:cNvPr id="87" name="Text Placeholder 86" descr="content block 1">
            <a:extLst>
              <a:ext uri="{FF2B5EF4-FFF2-40B4-BE49-F238E27FC236}">
                <a16:creationId xmlns:a16="http://schemas.microsoft.com/office/drawing/2014/main" xmlns="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1465007"/>
            <a:ext cx="2377440" cy="4621472"/>
          </a:xfrm>
        </p:spPr>
        <p:txBody>
          <a:bodyPr/>
          <a:lstStyle/>
          <a:p>
            <a:pPr algn="ctr"/>
            <a:r>
              <a:rPr lang="cs-CZ" sz="1600" b="1" dirty="0" smtClean="0">
                <a:latin typeface="+mj-lt"/>
              </a:rPr>
              <a:t>STUDIJNÍ PŘEDPOKLADY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intelektové (schopnost se učit, zpracovat informace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volní (píle, úsilí)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studijní návyky 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existují testy studijních předpokladů (např. SCIO)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další testy na volbu povolání: </a:t>
            </a:r>
            <a:r>
              <a:rPr lang="cs-CZ" sz="1600" b="1" dirty="0" err="1" smtClean="0">
                <a:latin typeface="+mj-lt"/>
              </a:rPr>
              <a:t>Pedagogicko</a:t>
            </a:r>
            <a:r>
              <a:rPr lang="cs-CZ" sz="1600" b="1" dirty="0" smtClean="0">
                <a:latin typeface="+mj-lt"/>
              </a:rPr>
              <a:t>-psych. poradna, Informační a poradenské středisko při  ÚP</a:t>
            </a:r>
            <a:endParaRPr lang="en-US" sz="1600" b="1" dirty="0">
              <a:latin typeface="+mj-lt"/>
            </a:endParaRPr>
          </a:p>
        </p:txBody>
      </p:sp>
      <p:pic>
        <p:nvPicPr>
          <p:cNvPr id="95" name="Content Placeholder 94" descr="Microscope">
            <a:extLst>
              <a:ext uri="{FF2B5EF4-FFF2-40B4-BE49-F238E27FC236}">
                <a16:creationId xmlns:a16="http://schemas.microsoft.com/office/drawing/2014/main" xmlns="" id="{96991F60-484C-4906-ADB8-676435D3D6E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25117" y="802122"/>
            <a:ext cx="547688" cy="547688"/>
          </a:xfrm>
        </p:spPr>
      </p:pic>
      <p:sp>
        <p:nvSpPr>
          <p:cNvPr id="88" name="Text Placeholder 87" descr="content block 2">
            <a:extLst>
              <a:ext uri="{FF2B5EF4-FFF2-40B4-BE49-F238E27FC236}">
                <a16:creationId xmlns:a16="http://schemas.microsoft.com/office/drawing/2014/main" xmlns="" id="{D01EBAE5-B81D-4150-B62C-F56241C55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1465006"/>
            <a:ext cx="2377440" cy="4621472"/>
          </a:xfrm>
        </p:spPr>
        <p:txBody>
          <a:bodyPr/>
          <a:lstStyle/>
          <a:p>
            <a:pPr algn="ctr"/>
            <a:r>
              <a:rPr lang="cs-CZ" sz="1600" b="1" dirty="0" smtClean="0">
                <a:latin typeface="+mj-lt"/>
              </a:rPr>
              <a:t>JAK NA TO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zjistit, jak na tom jsem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příprava: doma, přípravka na ZŠ, SŠ, SCIO..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porovnání: zkusit si zkoušky nanečisto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trénovat zvládání stresu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povzbuzení: „Věřím ti….“</a:t>
            </a:r>
            <a:endParaRPr lang="en-US" sz="1600" b="1" dirty="0">
              <a:latin typeface="+mj-lt"/>
            </a:endParaRPr>
          </a:p>
        </p:txBody>
      </p:sp>
      <p:pic>
        <p:nvPicPr>
          <p:cNvPr id="97" name="Content Placeholder 96" descr="Pencil">
            <a:extLst>
              <a:ext uri="{FF2B5EF4-FFF2-40B4-BE49-F238E27FC236}">
                <a16:creationId xmlns:a16="http://schemas.microsoft.com/office/drawing/2014/main" xmlns="" id="{40D9C27B-A51D-4036-B3F9-56081BD60AB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68281" y="791496"/>
            <a:ext cx="548640" cy="548640"/>
          </a:xfrm>
        </p:spPr>
      </p:pic>
      <p:sp>
        <p:nvSpPr>
          <p:cNvPr id="90" name="Text Placeholder 89" descr="content block 3">
            <a:extLst>
              <a:ext uri="{FF2B5EF4-FFF2-40B4-BE49-F238E27FC236}">
                <a16:creationId xmlns:a16="http://schemas.microsoft.com/office/drawing/2014/main" xmlns="" id="{AC38A326-FA47-4BD6-B27D-DEB6A4485A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4" y="1484671"/>
            <a:ext cx="2869421" cy="4601808"/>
          </a:xfrm>
        </p:spPr>
        <p:txBody>
          <a:bodyPr/>
          <a:lstStyle/>
          <a:p>
            <a:pPr algn="ctr"/>
            <a:r>
              <a:rPr lang="cs-CZ" sz="1600" b="1" dirty="0" smtClean="0">
                <a:latin typeface="+mj-lt"/>
              </a:rPr>
              <a:t>DŮLEŽITÉ ADRESY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 smtClean="0">
                <a:latin typeface="+mj-lt"/>
              </a:rPr>
              <a:t> www.</a:t>
            </a:r>
            <a:r>
              <a:rPr lang="cs-CZ" sz="1600" b="1" dirty="0" err="1" smtClean="0">
                <a:latin typeface="+mj-lt"/>
              </a:rPr>
              <a:t>atlasskolstvi.cz</a:t>
            </a:r>
            <a:r>
              <a:rPr lang="cs-CZ" sz="1600" b="1" dirty="0" smtClean="0">
                <a:latin typeface="+mj-lt"/>
              </a:rPr>
              <a:t> </a:t>
            </a:r>
            <a:endParaRPr lang="cs-CZ" sz="16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1600" b="1" dirty="0" smtClean="0">
                <a:latin typeface="+mj-lt"/>
              </a:rPr>
              <a:t>http</a:t>
            </a:r>
            <a:r>
              <a:rPr lang="cs-CZ" sz="1600" b="1" dirty="0">
                <a:latin typeface="+mj-lt"/>
              </a:rPr>
              <a:t>://www.msmt.cz/vzdelavani/stredni-vzdelavani/prijimani-na-stredni-skoly-a-konzervatore 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 smtClean="0">
                <a:latin typeface="+mj-lt"/>
              </a:rPr>
              <a:t> www.</a:t>
            </a:r>
            <a:r>
              <a:rPr lang="cs-CZ" sz="1600" b="1" dirty="0" err="1" smtClean="0">
                <a:latin typeface="+mj-lt"/>
              </a:rPr>
              <a:t>scio.cz</a:t>
            </a:r>
            <a:r>
              <a:rPr lang="cs-CZ" sz="1600" b="1" dirty="0" smtClean="0">
                <a:latin typeface="+mj-lt"/>
              </a:rPr>
              <a:t> </a:t>
            </a:r>
            <a:endParaRPr lang="cs-CZ" sz="16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1600" b="1" dirty="0" smtClean="0">
                <a:latin typeface="+mj-lt"/>
              </a:rPr>
              <a:t> www.</a:t>
            </a:r>
            <a:r>
              <a:rPr lang="cs-CZ" sz="1600" b="1" dirty="0" err="1" smtClean="0">
                <a:latin typeface="+mj-lt"/>
              </a:rPr>
              <a:t>cermat.cz</a:t>
            </a:r>
            <a:r>
              <a:rPr lang="cs-CZ" sz="1600" b="1" dirty="0" smtClean="0">
                <a:latin typeface="+mj-lt"/>
              </a:rPr>
              <a:t> </a:t>
            </a:r>
            <a:endParaRPr lang="cs-CZ" sz="16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1600" b="1" dirty="0" smtClean="0">
                <a:latin typeface="+mj-lt"/>
              </a:rPr>
              <a:t>http</a:t>
            </a:r>
            <a:r>
              <a:rPr lang="cs-CZ" sz="1600" b="1" dirty="0">
                <a:latin typeface="+mj-lt"/>
              </a:rPr>
              <a:t>://www.msk.cz/cz/skolstvi/prijimaci-rizeni-40530/ </a:t>
            </a:r>
          </a:p>
          <a:p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A141F7B-AE96-45F9-BC57-F7C861749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5" descr="Slide Number">
            <a:extLst>
              <a:ext uri="{FF2B5EF4-FFF2-40B4-BE49-F238E27FC236}">
                <a16:creationId xmlns:a16="http://schemas.microsoft.com/office/drawing/2014/main" xmlns="" id="{DB02A950-05E3-4691-9BC9-47B314EEA71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ástupný symbol pro obrázek 3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3" name="Nadpis 3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5" name="Zástupný symbol pro text 3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6" name="Zástupný symbol pro text 3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" name="Zástupný symbol pro text 3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8" name="Zástupný symbol pro text 3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9" name="Zástupný symbol pro obsah 3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0" name="Zástupný symbol pro obsah 39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1" name="Zástupný symbol pro obsah 4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2" name="Zástupný symbol pro obsah 41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1" name="Rectangle 51">
            <a:extLst>
              <a:ext uri="{FF2B5EF4-FFF2-40B4-BE49-F238E27FC236}">
                <a16:creationId xmlns:a16="http://schemas.microsoft.com/office/drawing/2014/main" xmlns="" id="{31664CF3-C0D1-4769-8E59-8694AF07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Placeholder 8" descr="Two boys overlooking the side of a bridge.">
            <a:extLst>
              <a:ext uri="{FF2B5EF4-FFF2-40B4-BE49-F238E27FC236}">
                <a16:creationId xmlns:a16="http://schemas.microsoft.com/office/drawing/2014/main" xmlns="" id="{B4DB50D3-94C9-4471-8076-F037B6C11D8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1" y="152400"/>
            <a:ext cx="12192000" cy="6858000"/>
          </a:xfrm>
          <a:prstGeom prst="rect">
            <a:avLst/>
          </a:prstGeom>
        </p:spPr>
      </p:pic>
      <p:sp>
        <p:nvSpPr>
          <p:cNvPr id="43" name="TextovéPole 42"/>
          <p:cNvSpPr txBox="1"/>
          <p:nvPr/>
        </p:nvSpPr>
        <p:spPr>
          <a:xfrm>
            <a:off x="403123" y="993058"/>
            <a:ext cx="118164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+mj-lt"/>
              </a:rPr>
              <a:t>PŘEDPOKLÁDANÉ SETKÁNÍ S RODIČI ŽÁKŮ 9. ROČNÍKŮ: 5. 12. 2019 v 16:00 hod.</a:t>
            </a:r>
          </a:p>
          <a:p>
            <a:endParaRPr lang="cs-CZ" sz="3600" b="1" dirty="0" smtClean="0">
              <a:solidFill>
                <a:schemeClr val="bg1"/>
              </a:solidFill>
              <a:latin typeface="+mj-lt"/>
            </a:endParaRPr>
          </a:p>
          <a:p>
            <a:endParaRPr lang="cs-CZ" sz="3600" b="1" dirty="0" smtClean="0">
              <a:solidFill>
                <a:schemeClr val="bg1"/>
              </a:solidFill>
              <a:latin typeface="+mj-lt"/>
            </a:endParaRPr>
          </a:p>
          <a:p>
            <a:endParaRPr lang="cs-CZ" b="1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sz="2400" b="1" dirty="0" smtClean="0">
                <a:solidFill>
                  <a:schemeClr val="bg1"/>
                </a:solidFill>
                <a:latin typeface="+mj-lt"/>
              </a:rPr>
              <a:t>KONZULTACE: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E-MAIL: </a:t>
            </a:r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valentina.srkalova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@</a:t>
            </a:r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zakovska</a:t>
            </a: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havirov.cz</a:t>
            </a:r>
            <a:endParaRPr lang="cs-CZ" sz="24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 OSOBNÍ SETKÁNÍ PO PŘEDCHOZÍ DOMLUVĚ V DOBĚ KONZULTAČNÍCH HODIN: úterý 14:00 – 15:00 hod.</a:t>
            </a:r>
          </a:p>
          <a:p>
            <a:endParaRPr lang="cs-CZ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sz="2400" b="1" dirty="0" smtClean="0">
                <a:solidFill>
                  <a:schemeClr val="bg1"/>
                </a:solidFill>
                <a:latin typeface="+mj-lt"/>
              </a:rPr>
              <a:t>DĚKUJI ZA POZORNOST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+mj-lt"/>
              </a:rPr>
              <a:t>Mgr. Valentina </a:t>
            </a:r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Srkalová</a:t>
            </a:r>
            <a:endParaRPr lang="cs-CZ" sz="24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 up of pages in a book">
            <a:extLst>
              <a:ext uri="{FF2B5EF4-FFF2-40B4-BE49-F238E27FC236}">
                <a16:creationId xmlns:a16="http://schemas.microsoft.com/office/drawing/2014/main" xmlns="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4" name="Title 33" descr="title">
            <a:extLst>
              <a:ext uri="{FF2B5EF4-FFF2-40B4-BE49-F238E27FC236}">
                <a16:creationId xmlns:a16="http://schemas.microsoft.com/office/drawing/2014/main" xmlns="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10" y="4168876"/>
            <a:ext cx="10357202" cy="2467897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800" b="1" dirty="0" smtClean="0"/>
              <a:t>LEGISLATIVNÍ ZMĚNY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Vyhláška č. 353/2016 Sb., o přijímacím řízení ke střednímu vzdělávání, ve znění vyhlášky </a:t>
            </a:r>
            <a:br>
              <a:rPr lang="cs-CZ" sz="4000" dirty="0" smtClean="0"/>
            </a:br>
            <a:r>
              <a:rPr lang="cs-CZ" sz="4000" dirty="0" smtClean="0"/>
              <a:t>č. 243/2017 Sb. zavádí jednotnou přijímací zkoušku do oborů vzdělání s maturitní zkouškou. </a:t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Bližší informace k organizaci vydá Centrum pro zjišťování výsledků vzdělávání (Cermat). 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sp>
        <p:nvSpPr>
          <p:cNvPr id="35" name="Text Placeholder 34" descr="subtitle">
            <a:extLst>
              <a:ext uri="{FF2B5EF4-FFF2-40B4-BE49-F238E27FC236}">
                <a16:creationId xmlns:a16="http://schemas.microsoft.com/office/drawing/2014/main" xmlns="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wo boys overlooking the side of a bridge.">
            <a:extLst>
              <a:ext uri="{FF2B5EF4-FFF2-40B4-BE49-F238E27FC236}">
                <a16:creationId xmlns:a16="http://schemas.microsoft.com/office/drawing/2014/main" xmlns="" id="{B4DB50D3-94C9-4471-8076-F037B6C11D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1"/>
            <a:ext cx="10206264" cy="835741"/>
          </a:xfrm>
        </p:spPr>
        <p:txBody>
          <a:bodyPr/>
          <a:lstStyle/>
          <a:p>
            <a:pPr algn="ctr"/>
            <a:r>
              <a:rPr lang="cs-CZ" sz="4800" b="1" dirty="0" smtClean="0"/>
              <a:t>KRITÉRIA PŘIJÍMACÍHO ŘÍZENÍ</a:t>
            </a:r>
            <a:endParaRPr lang="en-US" sz="4800" b="1" dirty="0"/>
          </a:p>
        </p:txBody>
      </p:sp>
      <p:pic>
        <p:nvPicPr>
          <p:cNvPr id="40" name="Content Placeholder 79" descr="Open Book">
            <a:extLst>
              <a:ext uri="{FF2B5EF4-FFF2-40B4-BE49-F238E27FC236}">
                <a16:creationId xmlns:a16="http://schemas.microsoft.com/office/drawing/2014/main" xmlns="" id="{C997398D-3BA0-47F4-93CE-55576CE45E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/>
      </p:pic>
      <p:sp>
        <p:nvSpPr>
          <p:cNvPr id="31" name="Text Placeholder 30" descr="Slide content">
            <a:extLst>
              <a:ext uri="{FF2B5EF4-FFF2-40B4-BE49-F238E27FC236}">
                <a16:creationId xmlns:a16="http://schemas.microsoft.com/office/drawing/2014/main" xmlns="" id="{A7DE1A1C-1BA0-439B-99B1-C80C5806DE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668594"/>
            <a:ext cx="8986684" cy="5643715"/>
          </a:xfrm>
          <a:noFill/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  <a:latin typeface="+mj-lt"/>
              </a:rPr>
              <a:t>Jsou </a:t>
            </a:r>
            <a:r>
              <a:rPr lang="cs-CZ" sz="3200" b="1" dirty="0">
                <a:solidFill>
                  <a:schemeClr val="bg1"/>
                </a:solidFill>
                <a:latin typeface="+mj-lt"/>
              </a:rPr>
              <a:t>v pravomoci ředitele střední školy. </a:t>
            </a:r>
          </a:p>
          <a:p>
            <a:r>
              <a:rPr lang="pl-PL" sz="3200" b="1" dirty="0" smtClean="0">
                <a:solidFill>
                  <a:schemeClr val="bg1"/>
                </a:solidFill>
                <a:latin typeface="+mj-lt"/>
              </a:rPr>
              <a:t>Zveřejní </a:t>
            </a:r>
            <a:r>
              <a:rPr lang="pl-PL" sz="3200" b="1" dirty="0">
                <a:solidFill>
                  <a:schemeClr val="bg1"/>
                </a:solidFill>
                <a:latin typeface="+mj-lt"/>
              </a:rPr>
              <a:t>je na webu nejpozději do </a:t>
            </a:r>
            <a:r>
              <a:rPr lang="pl-PL" sz="3200" b="1" dirty="0" smtClean="0">
                <a:solidFill>
                  <a:schemeClr val="bg1"/>
                </a:solidFill>
                <a:latin typeface="+mj-lt"/>
              </a:rPr>
              <a:t>31.1.2020</a:t>
            </a:r>
            <a:r>
              <a:rPr lang="pl-PL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(školy s</a:t>
            </a:r>
            <a:r>
              <a:rPr lang="cs-CZ" sz="3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talentovou </a:t>
            </a:r>
            <a:r>
              <a:rPr lang="pt-BR" sz="3200" b="1" dirty="0">
                <a:solidFill>
                  <a:schemeClr val="bg1"/>
                </a:solidFill>
                <a:latin typeface="+mj-lt"/>
              </a:rPr>
              <a:t>zkouškou do 31.10. 2019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)</a:t>
            </a:r>
            <a:r>
              <a:rPr lang="cs-CZ" sz="32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cs-CZ" sz="3200" b="1" dirty="0">
              <a:solidFill>
                <a:schemeClr val="bg1"/>
              </a:solidFill>
              <a:latin typeface="+mj-lt"/>
            </a:endParaRPr>
          </a:p>
          <a:p>
            <a:r>
              <a:rPr lang="cs-CZ" sz="3200" b="1" dirty="0">
                <a:latin typeface="+mj-lt"/>
              </a:rPr>
              <a:t>Z</a:t>
            </a:r>
            <a:r>
              <a:rPr lang="cs-CZ" sz="3200" b="1" dirty="0" smtClean="0">
                <a:latin typeface="+mj-lt"/>
              </a:rPr>
              <a:t>námky </a:t>
            </a:r>
            <a:r>
              <a:rPr lang="cs-CZ" sz="3200" b="1" dirty="0">
                <a:latin typeface="+mj-lt"/>
              </a:rPr>
              <a:t>na vysvědčení </a:t>
            </a:r>
            <a:r>
              <a:rPr lang="cs-CZ" sz="3200" b="1" dirty="0" smtClean="0">
                <a:latin typeface="+mj-lt"/>
              </a:rPr>
              <a:t>(</a:t>
            </a:r>
            <a:r>
              <a:rPr lang="cs-CZ" sz="3200" b="1" dirty="0">
                <a:latin typeface="+mj-lt"/>
              </a:rPr>
              <a:t>8. ročníku a 1. pololetí 9. ročníku</a:t>
            </a:r>
            <a:r>
              <a:rPr lang="cs-CZ" sz="3200" b="1" dirty="0" smtClean="0">
                <a:latin typeface="+mj-lt"/>
              </a:rPr>
              <a:t>). </a:t>
            </a:r>
            <a:endParaRPr lang="cs-CZ" sz="3200" b="1" dirty="0">
              <a:latin typeface="+mj-lt"/>
            </a:endParaRPr>
          </a:p>
          <a:p>
            <a:r>
              <a:rPr lang="cs-CZ" sz="3200" b="1" dirty="0">
                <a:latin typeface="+mj-lt"/>
              </a:rPr>
              <a:t>V</a:t>
            </a:r>
            <a:r>
              <a:rPr lang="cs-CZ" sz="3200" b="1" dirty="0" smtClean="0">
                <a:latin typeface="+mj-lt"/>
              </a:rPr>
              <a:t>ýsledky </a:t>
            </a:r>
            <a:r>
              <a:rPr lang="cs-CZ" sz="3200" b="1" dirty="0">
                <a:latin typeface="+mj-lt"/>
              </a:rPr>
              <a:t>jednotné zkoušky (centrální </a:t>
            </a:r>
            <a:r>
              <a:rPr lang="cs-CZ" sz="3200" b="1" dirty="0" smtClean="0">
                <a:latin typeface="+mj-lt"/>
              </a:rPr>
              <a:t>testy), budou </a:t>
            </a:r>
            <a:r>
              <a:rPr lang="cs-CZ" sz="3200" b="1" dirty="0">
                <a:latin typeface="+mj-lt"/>
              </a:rPr>
              <a:t>tvořit nejméně 60%. </a:t>
            </a:r>
          </a:p>
          <a:p>
            <a:r>
              <a:rPr lang="cs-CZ" sz="3200" b="1" dirty="0">
                <a:latin typeface="+mj-lt"/>
              </a:rPr>
              <a:t>V</a:t>
            </a:r>
            <a:r>
              <a:rPr lang="cs-CZ" sz="3200" b="1" dirty="0" smtClean="0">
                <a:latin typeface="+mj-lt"/>
              </a:rPr>
              <a:t>ýsledky </a:t>
            </a:r>
            <a:r>
              <a:rPr lang="cs-CZ" sz="3200" b="1" dirty="0">
                <a:latin typeface="+mj-lt"/>
              </a:rPr>
              <a:t>školní přijímací zkoušky (nepovinné, ale může ji ředitel SŠ dát do kritérií</a:t>
            </a:r>
            <a:r>
              <a:rPr lang="cs-CZ" sz="3200" b="1" dirty="0" smtClean="0">
                <a:latin typeface="+mj-lt"/>
              </a:rPr>
              <a:t>).</a:t>
            </a:r>
            <a:endParaRPr lang="cs-CZ" sz="3200" b="1" dirty="0">
              <a:latin typeface="+mj-lt"/>
            </a:endParaRPr>
          </a:p>
          <a:p>
            <a:r>
              <a:rPr lang="cs-CZ" sz="3200" b="1" dirty="0">
                <a:latin typeface="+mj-lt"/>
              </a:rPr>
              <a:t>S</a:t>
            </a:r>
            <a:r>
              <a:rPr lang="cs-CZ" sz="3200" b="1" dirty="0" smtClean="0">
                <a:latin typeface="+mj-lt"/>
              </a:rPr>
              <a:t>outěže</a:t>
            </a:r>
            <a:r>
              <a:rPr lang="cs-CZ" sz="3200" b="1" dirty="0">
                <a:latin typeface="+mj-lt"/>
              </a:rPr>
              <a:t>, olympiády (nepovinné, ale může je ředitel SŠ dát do kritérií</a:t>
            </a:r>
            <a:r>
              <a:rPr lang="cs-CZ" sz="3200" b="1" dirty="0" smtClean="0">
                <a:latin typeface="+mj-lt"/>
              </a:rPr>
              <a:t>). </a:t>
            </a:r>
            <a:endParaRPr lang="cs-CZ" sz="3200" b="1" dirty="0">
              <a:latin typeface="+mj-lt"/>
            </a:endParaRPr>
          </a:p>
          <a:p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A141F7B-AE96-45F9-BC57-F7C861749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Slide Number Placeholder 5" descr="Slide number">
            <a:extLst>
              <a:ext uri="{FF2B5EF4-FFF2-40B4-BE49-F238E27FC236}">
                <a16:creationId xmlns:a16="http://schemas.microsoft.com/office/drawing/2014/main" xmlns="" id="{0FD571BD-7BCF-4777-BAD5-51B3EB30BBF7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xmlns="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4000" b="1" dirty="0" smtClean="0"/>
              <a:t>JEDNOTNÁ ZKOUŠKA </a:t>
            </a:r>
            <a:endParaRPr lang="en-US" sz="4000" b="1" dirty="0"/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xmlns="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/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465" y="2717803"/>
            <a:ext cx="3657600" cy="367316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Zajišťuje </a:t>
            </a:r>
            <a:r>
              <a:rPr lang="cs-CZ" sz="2000" b="1" dirty="0">
                <a:latin typeface="+mj-lt"/>
              </a:rPr>
              <a:t>Centrum (</a:t>
            </a:r>
            <a:r>
              <a:rPr lang="cs-CZ" sz="2000" b="1" dirty="0" err="1">
                <a:latin typeface="+mj-lt"/>
              </a:rPr>
              <a:t>Cermat</a:t>
            </a:r>
            <a:r>
              <a:rPr lang="cs-CZ" sz="2000" b="1" dirty="0" smtClean="0">
                <a:latin typeface="+mj-lt"/>
              </a:rPr>
              <a:t>).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Český </a:t>
            </a:r>
            <a:r>
              <a:rPr lang="cs-CZ" sz="2000" b="1" dirty="0">
                <a:latin typeface="+mj-lt"/>
              </a:rPr>
              <a:t>jazyk – 60 </a:t>
            </a:r>
            <a:r>
              <a:rPr lang="cs-CZ" sz="2000" b="1" dirty="0" smtClean="0">
                <a:latin typeface="+mj-lt"/>
              </a:rPr>
              <a:t>minut.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Matematika </a:t>
            </a:r>
            <a:r>
              <a:rPr lang="cs-CZ" sz="2000" b="1" dirty="0">
                <a:latin typeface="+mj-lt"/>
              </a:rPr>
              <a:t>- 70 </a:t>
            </a:r>
            <a:r>
              <a:rPr lang="cs-CZ" sz="2000" b="1" dirty="0" smtClean="0">
                <a:latin typeface="+mj-lt"/>
              </a:rPr>
              <a:t>minut. 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Žák </a:t>
            </a:r>
            <a:r>
              <a:rPr lang="cs-CZ" sz="2000" b="1" dirty="0">
                <a:latin typeface="+mj-lt"/>
              </a:rPr>
              <a:t>ji může </a:t>
            </a:r>
            <a:r>
              <a:rPr lang="cs-CZ" sz="2000" b="1" dirty="0" smtClean="0">
                <a:latin typeface="+mj-lt"/>
              </a:rPr>
              <a:t>konat dvakrát </a:t>
            </a:r>
            <a:r>
              <a:rPr lang="cs-CZ" sz="2000" b="1" dirty="0">
                <a:latin typeface="+mj-lt"/>
              </a:rPr>
              <a:t>– započte se mu lepší výsledek.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V </a:t>
            </a:r>
            <a:r>
              <a:rPr lang="cs-CZ" sz="2000" b="1" dirty="0">
                <a:latin typeface="+mj-lt"/>
              </a:rPr>
              <a:t>1. termínu bude žák zkoušku konat na škole uvedené na přihlášce na 1. místě. </a:t>
            </a:r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xmlns="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/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xmlns="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7" y="2717803"/>
            <a:ext cx="3921701" cy="3368675"/>
          </a:xfrm>
        </p:spPr>
        <p:txBody>
          <a:bodyPr/>
          <a:lstStyle/>
          <a:p>
            <a:r>
              <a:rPr lang="cs-CZ" sz="2000" b="1" dirty="0" smtClean="0">
                <a:latin typeface="+mj-lt"/>
              </a:rPr>
              <a:t>JEDNOTNÁ ZKOUŠKA NEBUDE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V </a:t>
            </a:r>
            <a:r>
              <a:rPr lang="cs-CZ" sz="2000" b="1" dirty="0">
                <a:latin typeface="+mj-lt"/>
              </a:rPr>
              <a:t>dalších kolech přijímacího </a:t>
            </a:r>
            <a:r>
              <a:rPr lang="cs-CZ" sz="2000" b="1" dirty="0" smtClean="0">
                <a:latin typeface="+mj-lt"/>
              </a:rPr>
              <a:t>řízení.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U </a:t>
            </a:r>
            <a:r>
              <a:rPr lang="cs-CZ" sz="2000" b="1" dirty="0">
                <a:latin typeface="+mj-lt"/>
              </a:rPr>
              <a:t>oborů vzdělání s talentovou zkouškou (přihlášky do 30.listopadu 2019 – do 20.1.2020 budou známy výsledky</a:t>
            </a:r>
            <a:r>
              <a:rPr lang="cs-CZ" sz="2000" b="1" dirty="0" smtClean="0">
                <a:latin typeface="+mj-lt"/>
              </a:rPr>
              <a:t>).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Výjimku </a:t>
            </a:r>
            <a:r>
              <a:rPr lang="cs-CZ" sz="2000" b="1" dirty="0">
                <a:latin typeface="+mj-lt"/>
              </a:rPr>
              <a:t>tvoří Gymnázium se sportovní přípravou -je zde talentová i jednotná zkouška. </a:t>
            </a:r>
            <a:endParaRPr lang="en-US" sz="2000" b="1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xmlns="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5" y="904568"/>
            <a:ext cx="8048699" cy="983226"/>
          </a:xfrm>
        </p:spPr>
        <p:txBody>
          <a:bodyPr/>
          <a:lstStyle/>
          <a:p>
            <a:pPr algn="ctr"/>
            <a:r>
              <a:rPr lang="cs-CZ" sz="3200" b="1" dirty="0" smtClean="0"/>
              <a:t>INFORMACE, PREZENTAČNÍ AKCE</a:t>
            </a:r>
            <a:endParaRPr lang="en-US" sz="3200" b="1" dirty="0"/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xmlns="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44335" y="1902542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296" y="2418735"/>
            <a:ext cx="3618271" cy="391323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třídní učitelka, výchovná </a:t>
            </a:r>
            <a:r>
              <a:rPr lang="cs-CZ" sz="2000" b="1" dirty="0">
                <a:latin typeface="+mj-lt"/>
              </a:rPr>
              <a:t>poradkyně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náš </a:t>
            </a:r>
            <a:r>
              <a:rPr lang="cs-CZ" sz="2000" b="1" dirty="0">
                <a:latin typeface="+mj-lt"/>
              </a:rPr>
              <a:t>projektový </a:t>
            </a:r>
            <a:r>
              <a:rPr lang="cs-CZ" sz="2000" b="1" dirty="0" smtClean="0">
                <a:latin typeface="+mj-lt"/>
              </a:rPr>
              <a:t>den 17.12.2019 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IPS – Informační poradenské středisko při Úřadu práce Havířov, kontaktní osoba </a:t>
            </a:r>
            <a:r>
              <a:rPr lang="cs-CZ" sz="2000" b="1" dirty="0" err="1" smtClean="0">
                <a:latin typeface="+mj-lt"/>
              </a:rPr>
              <a:t>Mgr.J.Tichá</a:t>
            </a:r>
            <a:r>
              <a:rPr lang="cs-CZ" sz="2000" b="1" dirty="0" smtClean="0">
                <a:latin typeface="+mj-lt"/>
              </a:rPr>
              <a:t> (T: </a:t>
            </a:r>
            <a:r>
              <a:rPr lang="de-DE" sz="2000" b="1" dirty="0" smtClean="0">
                <a:latin typeface="+mj-lt"/>
              </a:rPr>
              <a:t>420 </a:t>
            </a:r>
            <a:r>
              <a:rPr lang="de-DE" sz="2000" b="1" dirty="0">
                <a:latin typeface="+mj-lt"/>
              </a:rPr>
              <a:t>950 126 </a:t>
            </a:r>
            <a:r>
              <a:rPr lang="de-DE" sz="2000" b="1" dirty="0" smtClean="0">
                <a:latin typeface="+mj-lt"/>
              </a:rPr>
              <a:t>747</a:t>
            </a:r>
            <a:r>
              <a:rPr lang="cs-CZ" sz="2000" b="1" dirty="0" smtClean="0">
                <a:latin typeface="+mj-lt"/>
              </a:rPr>
              <a:t>, </a:t>
            </a:r>
            <a:r>
              <a:rPr lang="de-DE" sz="2000" b="1" dirty="0" smtClean="0">
                <a:latin typeface="+mj-lt"/>
              </a:rPr>
              <a:t> </a:t>
            </a:r>
            <a:r>
              <a:rPr lang="cs-CZ" sz="2000" b="1" dirty="0" smtClean="0">
                <a:latin typeface="+mj-lt"/>
              </a:rPr>
              <a:t>M: </a:t>
            </a:r>
            <a:r>
              <a:rPr lang="de-DE" sz="2000" b="1" dirty="0" smtClean="0">
                <a:latin typeface="+mj-lt"/>
              </a:rPr>
              <a:t>jitka.ticha@uradprace.cz</a:t>
            </a:r>
            <a:r>
              <a:rPr lang="cs-CZ" sz="2000" b="1" dirty="0" smtClean="0">
                <a:latin typeface="+mj-lt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tištěné Atlasy škol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dny </a:t>
            </a:r>
            <a:r>
              <a:rPr lang="cs-CZ" sz="2000" b="1" dirty="0">
                <a:latin typeface="+mj-lt"/>
              </a:rPr>
              <a:t>otevřených dveří – na webech škol </a:t>
            </a:r>
          </a:p>
          <a:p>
            <a:endParaRPr lang="en-US" dirty="0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xmlns="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74806" y="1873046"/>
            <a:ext cx="548640" cy="548640"/>
          </a:xfrm>
        </p:spPr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xmlns="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408903"/>
            <a:ext cx="4147842" cy="3677575"/>
          </a:xfrm>
        </p:spPr>
        <p:txBody>
          <a:bodyPr/>
          <a:lstStyle/>
          <a:p>
            <a:r>
              <a:rPr lang="cs-CZ" sz="2000" b="1" dirty="0" smtClean="0">
                <a:latin typeface="+mj-lt"/>
              </a:rPr>
              <a:t>VOLBA POVOLÁNÍ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Havířov 31.10.2019 (Sportovní hala Slavie hala, od 9:00 do 17:00 hod.) </a:t>
            </a:r>
          </a:p>
          <a:p>
            <a:endParaRPr lang="cs-CZ" sz="2000" b="1" dirty="0">
              <a:latin typeface="+mj-lt"/>
            </a:endParaRPr>
          </a:p>
          <a:p>
            <a:r>
              <a:rPr lang="cs-CZ" sz="2000" b="1" dirty="0" smtClean="0">
                <a:latin typeface="+mj-lt"/>
              </a:rPr>
              <a:t>STŘEDOŠKOLÁK</a:t>
            </a:r>
            <a:r>
              <a:rPr lang="cs-CZ" sz="2000" b="1" dirty="0">
                <a:latin typeface="+mj-lt"/>
              </a:rPr>
              <a:t>, VYSOKOŠKOLÁK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</a:t>
            </a:r>
            <a:r>
              <a:rPr lang="pt-BR" sz="2000" b="1" dirty="0" smtClean="0">
                <a:latin typeface="+mj-lt"/>
              </a:rPr>
              <a:t>OSTRAVA </a:t>
            </a:r>
            <a:r>
              <a:rPr lang="pt-BR" sz="2000" b="1" dirty="0">
                <a:latin typeface="+mj-lt"/>
              </a:rPr>
              <a:t>6.12. a 7.12. 2019 (Černá louka) </a:t>
            </a:r>
          </a:p>
          <a:p>
            <a:endParaRPr lang="en-US" sz="2000" b="1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xmlns="" id="{11457662-C1A5-4B93-8E30-88025E27C46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close up of clock">
            <a:extLst>
              <a:ext uri="{FF2B5EF4-FFF2-40B4-BE49-F238E27FC236}">
                <a16:creationId xmlns:a16="http://schemas.microsoft.com/office/drawing/2014/main" xmlns="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girl with headphones, backpack, and stack of binders/books">
            <a:extLst>
              <a:ext uri="{FF2B5EF4-FFF2-40B4-BE49-F238E27FC236}">
                <a16:creationId xmlns:a16="http://schemas.microsoft.com/office/drawing/2014/main" xmlns="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7969C14-1078-4610-9BC5-74119C9B8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531D018-EFA3-4346-AB80-7CE436393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A9D7AC8-80D5-49DC-A585-FCFFA6CA4B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xmlns="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9" y="3765756"/>
            <a:ext cx="7098890" cy="698090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TERMÍNY ODEVZDÁNÍ PŘIHLÁŠEK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4" name="Text Placeholder 33" descr="slide content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786" y="4306529"/>
            <a:ext cx="6744929" cy="1746418"/>
          </a:xfrm>
        </p:spPr>
        <p:txBody>
          <a:bodyPr/>
          <a:lstStyle/>
          <a:p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UMĚLECKÉ ŠKOLY A SPORTOVNÍ GYMNÁZIA </a:t>
            </a:r>
            <a:endParaRPr lang="cs-CZ" sz="2000" b="1" dirty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 přihlášky 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do 30.listopadu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2019, </a:t>
            </a:r>
            <a:r>
              <a:rPr lang="pl-PL" sz="2000" dirty="0">
                <a:solidFill>
                  <a:schemeClr val="bg1"/>
                </a:solidFill>
                <a:latin typeface="+mj-lt"/>
              </a:rPr>
              <a:t>p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řijímací </a:t>
            </a:r>
            <a:r>
              <a:rPr lang="pl-PL" sz="2000" dirty="0">
                <a:solidFill>
                  <a:schemeClr val="bg1"/>
                </a:solidFill>
                <a:latin typeface="+mj-lt"/>
              </a:rPr>
              <a:t>řízení bude od 2.1. do 15.2. 2020. </a:t>
            </a:r>
          </a:p>
          <a:p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OSTATNÍ 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ŠKOLY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 přihlášky 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do 1.března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2020, přijímací 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řízení bude v dubnu 2020.</a:t>
            </a:r>
            <a:r>
              <a:rPr lang="cs-CZ" sz="2000" dirty="0">
                <a:latin typeface="+mj-lt"/>
              </a:rPr>
              <a:t> 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xmlns="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close up of clock">
            <a:extLst>
              <a:ext uri="{FF2B5EF4-FFF2-40B4-BE49-F238E27FC236}">
                <a16:creationId xmlns:a16="http://schemas.microsoft.com/office/drawing/2014/main" xmlns="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girl with headphones, backpack, and stack of binders/books">
            <a:extLst>
              <a:ext uri="{FF2B5EF4-FFF2-40B4-BE49-F238E27FC236}">
                <a16:creationId xmlns:a16="http://schemas.microsoft.com/office/drawing/2014/main" xmlns="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E7969C14-1078-4610-9BC5-74119C9B8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531D018-EFA3-4346-AB80-7CE436393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A9D7AC8-80D5-49DC-A585-FCFFA6CA4B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xmlns="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9" y="3765756"/>
            <a:ext cx="7482348" cy="491612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TERMÍNY JEDNOTNÉ PŘIJÍMACÍ ZKOUŠKY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4" name="Text Placeholder 33" descr="slide content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955" y="4149213"/>
            <a:ext cx="7108722" cy="2182760"/>
          </a:xfrm>
        </p:spPr>
        <p:txBody>
          <a:bodyPr/>
          <a:lstStyle/>
          <a:p>
            <a:pPr marL="457200" indent="-457200"/>
            <a:endParaRPr lang="cs-CZ" sz="2000" b="1" dirty="0">
              <a:latin typeface="+mj-lt"/>
            </a:endParaRPr>
          </a:p>
          <a:p>
            <a:pPr marL="457200" indent="-457200"/>
            <a:r>
              <a:rPr lang="cs-CZ" sz="2000" dirty="0" smtClean="0">
                <a:solidFill>
                  <a:schemeClr val="bg1"/>
                </a:solidFill>
                <a:latin typeface="+mj-lt"/>
              </a:rPr>
              <a:t>1. termín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: 14.dubna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2020		2. termín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: 15.dubna 2020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+mj-lt"/>
              </a:rPr>
              <a:t>6letá 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a 8letá gymnázia 16. a 17. dubna 2020 </a:t>
            </a:r>
          </a:p>
          <a:p>
            <a:r>
              <a:rPr lang="cs-CZ" sz="2000" b="1" dirty="0">
                <a:solidFill>
                  <a:schemeClr val="bg1"/>
                </a:solidFill>
                <a:latin typeface="+mj-lt"/>
              </a:rPr>
              <a:t>Náhradní termín: </a:t>
            </a:r>
            <a:endParaRPr lang="cs-CZ" sz="20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sz="2000" dirty="0" smtClean="0">
                <a:solidFill>
                  <a:schemeClr val="bg1"/>
                </a:solidFill>
                <a:latin typeface="+mj-lt"/>
              </a:rPr>
              <a:t>1.termín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: 13. května 2020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	2.termín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: 14. května 2020 </a:t>
            </a:r>
          </a:p>
          <a:p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xmlns="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boy in front of library stacks">
            <a:extLst>
              <a:ext uri="{FF2B5EF4-FFF2-40B4-BE49-F238E27FC236}">
                <a16:creationId xmlns:a16="http://schemas.microsoft.com/office/drawing/2014/main" xmlns="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xmlns="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7969C14-1078-4610-9BC5-74119C9B8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xmlns="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3785420"/>
            <a:ext cx="5005614" cy="580103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PŘIHLÁŠKY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4" name="Text Placeholder 33" descr="slide content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987" y="4345858"/>
            <a:ext cx="7374194" cy="20156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 Každý 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žák má nárok podat dvě 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přihlášky v 1. kole 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(vytiskneme ve škole) 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+ 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dostane 1 zápisový lístek.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 Druhé 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kolo nemá počet přihlášek omezen.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 Přílohy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: potvrzení z PPP, zdravotní –ZPS, diplomy ze 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soutěží</a:t>
            </a:r>
          </a:p>
          <a:p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(Jen 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ty, které ředitel střední školy dá do kritérií. ) 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xmlns="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5637415"/>
          </a:xfrm>
        </p:spPr>
        <p:txBody>
          <a:bodyPr/>
          <a:lstStyle/>
          <a:p>
            <a:pPr lvl="0"/>
            <a:r>
              <a:rPr lang="cs-CZ" sz="3200" b="1" dirty="0" smtClean="0">
                <a:latin typeface="Century" pitchFamily="18" charset="0"/>
              </a:rPr>
              <a:t>VYPLNĚNÍ PŘIHLÁŠKY NA SŠ</a:t>
            </a:r>
            <a:r>
              <a:rPr lang="cs-CZ" sz="3200" dirty="0" smtClean="0">
                <a:latin typeface="Century" pitchFamily="18" charset="0"/>
              </a:rPr>
              <a:t/>
            </a:r>
            <a:br>
              <a:rPr lang="cs-CZ" sz="3200" dirty="0" smtClean="0">
                <a:latin typeface="Century" pitchFamily="18" charset="0"/>
              </a:rPr>
            </a:br>
            <a:r>
              <a:rPr lang="cs-CZ" sz="3200" dirty="0" smtClean="0">
                <a:latin typeface="Century" pitchFamily="18" charset="0"/>
              </a:rPr>
              <a:t/>
            </a:r>
            <a:br>
              <a:rPr lang="cs-CZ" sz="3200" dirty="0" smtClean="0">
                <a:latin typeface="Century" pitchFamily="18" charset="0"/>
              </a:rPr>
            </a:br>
            <a:r>
              <a:rPr lang="cs-CZ" sz="3200" dirty="0" smtClean="0">
                <a:latin typeface="Century" pitchFamily="18" charset="0"/>
              </a:rPr>
              <a:t>- </a:t>
            </a:r>
            <a:r>
              <a:rPr lang="cs-CZ" sz="2800" dirty="0" smtClean="0">
                <a:latin typeface="Century" pitchFamily="18" charset="0"/>
              </a:rPr>
              <a:t>Vybrat 2 střední školy (nebo 1 SŠ a 2 obory). Na 1. místě uvést SŠ, ve které bude žák dělat </a:t>
            </a:r>
            <a:r>
              <a:rPr lang="cs-CZ" sz="2800" dirty="0" err="1" smtClean="0">
                <a:latin typeface="Century" pitchFamily="18" charset="0"/>
              </a:rPr>
              <a:t>přij</a:t>
            </a:r>
            <a:r>
              <a:rPr lang="cs-CZ" sz="2800" dirty="0" smtClean="0">
                <a:latin typeface="Century" pitchFamily="18" charset="0"/>
              </a:rPr>
              <a:t>. zkoušky v 1. termínu. Vyplnit tiskopis a odevzdat výchovné poradkyni </a:t>
            </a:r>
            <a:r>
              <a:rPr lang="cs-CZ" sz="2800" b="1" dirty="0" smtClean="0">
                <a:latin typeface="Century" pitchFamily="18" charset="0"/>
              </a:rPr>
              <a:t>(nejpozději do 31.1.)</a:t>
            </a:r>
            <a:r>
              <a:rPr lang="cs-CZ" sz="2800" dirty="0" smtClean="0">
                <a:latin typeface="Century" pitchFamily="18" charset="0"/>
              </a:rPr>
              <a:t>.</a:t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/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>- VP vytiskne každému 2 přihlášky, potvrdí a předá žákovi.</a:t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>Zákonný zástupce doplní přední část přihlášky (datum, podpisy).</a:t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/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>- Pokud to SŠ vyžaduje, je nutné lékařské potvrzení na přihlášce.</a:t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/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>- Doručit přihlášky na příslušné SŠ - </a:t>
            </a:r>
            <a:r>
              <a:rPr lang="cs-CZ" sz="2800" b="1" u="sng" dirty="0" smtClean="0">
                <a:latin typeface="Century" pitchFamily="18" charset="0"/>
              </a:rPr>
              <a:t>nejpozději do 1. 3. 2020 – zajistí zákonný zástupce žáka.</a:t>
            </a:r>
            <a:r>
              <a:rPr lang="cs-CZ" sz="3200" dirty="0" smtClean="0">
                <a:latin typeface="Century" pitchFamily="18" charset="0"/>
              </a:rPr>
              <a:t/>
            </a:r>
            <a:br>
              <a:rPr lang="cs-CZ" sz="3200" dirty="0" smtClean="0">
                <a:latin typeface="Century" pitchFamily="18" charset="0"/>
              </a:rPr>
            </a:br>
            <a:r>
              <a:rPr lang="cs-CZ" sz="3200" dirty="0" smtClean="0">
                <a:latin typeface="Century" pitchFamily="18" charset="0"/>
              </a:rPr>
              <a:t/>
            </a:r>
            <a:br>
              <a:rPr lang="cs-CZ" sz="3200" dirty="0" smtClean="0">
                <a:latin typeface="Century" pitchFamily="18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řijímačky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0475556_Education presentation_AAS_v5" id="{AAC57104-7B60-491F-A321-6BCAF93AC541}" vid="{5A43072C-36E0-4A5A-A3FF-E88D65C59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75C36-314A-42CB-9114-6E0CE4AB273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5D0AD3E-9DDB-4E69-981A-7DAE0E9B5F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C32B5E-029E-455A-86F0-091666CEE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přijímačky</Template>
  <TotalTime>0</TotalTime>
  <Words>563</Words>
  <Application>Microsoft Office PowerPoint</Application>
  <PresentationFormat>Vlastní</PresentationFormat>
  <Paragraphs>92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přijímačky</vt:lpstr>
      <vt:lpstr>   PŘIJÍMACÍ ŘÍZENÍ na SŠ, SOU a OU </vt:lpstr>
      <vt:lpstr> LEGISLATIVNÍ ZMĚNY  Vyhláška č. 353/2016 Sb., o přijímacím řízení ke střednímu vzdělávání, ve znění vyhlášky  č. 243/2017 Sb. zavádí jednotnou přijímací zkoušku do oborů vzdělání s maturitní zkouškou.   Bližší informace k organizaci vydá Centrum pro zjišťování výsledků vzdělávání (Cermat).  </vt:lpstr>
      <vt:lpstr>KRITÉRIA PŘIJÍMACÍHO ŘÍZENÍ</vt:lpstr>
      <vt:lpstr> JEDNOTNÁ ZKOUŠKA </vt:lpstr>
      <vt:lpstr>INFORMACE, PREZENTAČNÍ AKCE</vt:lpstr>
      <vt:lpstr>TERMÍNY ODEVZDÁNÍ PŘIHLÁŠEK</vt:lpstr>
      <vt:lpstr>TERMÍNY JEDNOTNÉ PŘIJÍMACÍ ZKOUŠKY</vt:lpstr>
      <vt:lpstr>PŘIHLÁŠKY</vt:lpstr>
      <vt:lpstr>VYPLNĚNÍ PŘIHLÁŠKY NA SŠ  - Vybrat 2 střední školy (nebo 1 SŠ a 2 obory). Na 1. místě uvést SŠ, ve které bude žák dělat přij. zkoušky v 1. termínu. Vyplnit tiskopis a odevzdat výchovné poradkyni (nejpozději do 31.1.).  - VP vytiskne každému 2 přihlášky, potvrdí a předá žákovi. Zákonný zástupce doplní přední část přihlášky (datum, podpisy).  - Pokud to SŠ vyžaduje, je nutné lékařské potvrzení na přihlášce.  - Doručit přihlášky na příslušné SŠ - nejpozději do 1. 3. 2020 – zajistí zákonný zástupce žáka.      </vt:lpstr>
      <vt:lpstr>ZÁPISOVÝ LÍSTEK  - Žáci obdrží do 15.3.2020.  - Po přijetí na SŠ odevzdat (zaslat nebo předat řediteli SŠ) vyplněný zápisový lístek  - nejpozději do 10 pracovních dnů ode dne zveřejnění výsledků.   - Zápisový lístek může být uplatněn pouze jednou.   - SŠ zveřejní seznam přijatých žáků na webu školy. Nepřijatým uchazečům odešle rozhodnutí o nepřijetí.   - V případě nepřijetí lze podat odvolání k rukám ředitele SŠ.  - Pokud žák nebyl přijat v I. kole, může si ve II. kole podat libovolný počet přihlášek.  </vt:lpstr>
      <vt:lpstr>CESTA K MATURITĚ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2019-10-15T16:03:43Z</dcterms:created>
  <dcterms:modified xsi:type="dcterms:W3CDTF">2019-12-05T10:16:21Z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